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Codec Pro Bold" charset="1" panose="00000600000000000000"/>
      <p:regular r:id="rId19"/>
    </p:embeddedFont>
    <p:embeddedFont>
      <p:font typeface="Bebas Neue Cyrillic" charset="1" panose="02000506000000020004"/>
      <p:regular r:id="rId20"/>
    </p:embeddedFont>
    <p:embeddedFont>
      <p:font typeface="Tenor Sans" charset="1" panose="02000000000000000000"/>
      <p:regular r:id="rId21"/>
    </p:embeddedFont>
    <p:embeddedFont>
      <p:font typeface="Academy" charset="1" panose="000000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XzX7W-tI.mp4" Type="http://schemas.openxmlformats.org/officeDocument/2006/relationships/video"/><Relationship Id="rId4" Target="../media/VAGXzX7W-t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2157" y="4452786"/>
            <a:ext cx="6723043" cy="6723043"/>
          </a:xfrm>
          <a:custGeom>
            <a:avLst/>
            <a:gdLst/>
            <a:ahLst/>
            <a:cxnLst/>
            <a:rect r="r" b="b" t="t" l="l"/>
            <a:pathLst>
              <a:path h="6723043" w="6723043">
                <a:moveTo>
                  <a:pt x="0" y="0"/>
                </a:moveTo>
                <a:lnTo>
                  <a:pt x="6723043" y="0"/>
                </a:lnTo>
                <a:lnTo>
                  <a:pt x="6723043" y="6723044"/>
                </a:lnTo>
                <a:lnTo>
                  <a:pt x="0" y="6723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00192" y="2395386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052967" y="698418"/>
            <a:ext cx="12503962" cy="140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spc="355">
                <a:solidFill>
                  <a:srgbClr val="EBF1DF">
                    <a:alpha val="89804"/>
                  </a:srgbClr>
                </a:solidFill>
                <a:latin typeface="Anton"/>
                <a:ea typeface="Anton"/>
                <a:cs typeface="Anton"/>
                <a:sym typeface="Anton"/>
              </a:rPr>
              <a:t>Artificial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042" y="4549912"/>
            <a:ext cx="14373056" cy="189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  <a:spcBef>
                <a:spcPct val="0"/>
              </a:spcBef>
            </a:pPr>
            <a:r>
              <a:rPr lang="en-US" b="true" sz="5213" spc="328">
                <a:solidFill>
                  <a:srgbClr val="F7F7F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Title: TumorTrace: MRI-Based AI for Breast Cancer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5058" y="2093739"/>
            <a:ext cx="6677025" cy="18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68"/>
              </a:lnSpc>
              <a:spcBef>
                <a:spcPct val="0"/>
              </a:spcBef>
            </a:pPr>
            <a:r>
              <a:rPr lang="en-US" sz="11120">
                <a:solidFill>
                  <a:srgbClr val="EBF1DF"/>
                </a:solidFill>
                <a:latin typeface="Anton"/>
                <a:ea typeface="Anton"/>
                <a:cs typeface="Anton"/>
                <a:sym typeface="Anton"/>
              </a:rPr>
              <a:t>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985" y="6998816"/>
            <a:ext cx="14242134" cy="367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7"/>
              </a:lnSpc>
              <a:spcBef>
                <a:spcPct val="0"/>
              </a:spcBef>
            </a:pPr>
          </a:p>
          <a:p>
            <a:pPr algn="l">
              <a:lnSpc>
                <a:spcPts val="4917"/>
              </a:lnSpc>
              <a:spcBef>
                <a:spcPct val="0"/>
              </a:spcBef>
            </a:pPr>
            <a:r>
              <a:rPr lang="en-US" sz="3512" spc="2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Name: Suyash Panchal</a:t>
            </a:r>
          </a:p>
          <a:p>
            <a:pPr algn="l">
              <a:lnSpc>
                <a:spcPts val="4917"/>
              </a:lnSpc>
              <a:spcBef>
                <a:spcPct val="0"/>
              </a:spcBef>
            </a:pPr>
            <a:r>
              <a:rPr lang="en-US" sz="3512" spc="2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917"/>
              </a:lnSpc>
              <a:spcBef>
                <a:spcPct val="0"/>
              </a:spcBef>
            </a:pPr>
            <a:r>
              <a:rPr lang="en-US" sz="3512" spc="2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917"/>
              </a:lnSpc>
              <a:spcBef>
                <a:spcPct val="0"/>
              </a:spcBef>
            </a:pPr>
          </a:p>
          <a:p>
            <a:pPr algn="l">
              <a:lnSpc>
                <a:spcPts val="49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70897" y="313715"/>
            <a:ext cx="5317752" cy="1283635"/>
          </a:xfrm>
          <a:custGeom>
            <a:avLst/>
            <a:gdLst/>
            <a:ahLst/>
            <a:cxnLst/>
            <a:rect r="r" b="b" t="t" l="l"/>
            <a:pathLst>
              <a:path h="1283635" w="5317752">
                <a:moveTo>
                  <a:pt x="0" y="0"/>
                </a:moveTo>
                <a:lnTo>
                  <a:pt x="5317751" y="0"/>
                </a:lnTo>
                <a:lnTo>
                  <a:pt x="5317751" y="1283635"/>
                </a:lnTo>
                <a:lnTo>
                  <a:pt x="0" y="1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0220" y="2346677"/>
            <a:ext cx="9388122" cy="57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5"/>
              </a:lnSpc>
            </a:pPr>
          </a:p>
          <a:p>
            <a:pPr algn="ctr">
              <a:lnSpc>
                <a:spcPts val="4065"/>
              </a:lnSpc>
            </a:pPr>
            <a:r>
              <a:rPr lang="en-US" sz="2904" b="true">
                <a:solidFill>
                  <a:srgbClr val="FBFDFE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of Test :</a:t>
            </a:r>
          </a:p>
          <a:p>
            <a:pPr algn="l">
              <a:lnSpc>
                <a:spcPts val="3765"/>
              </a:lnSpc>
            </a:pP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</a:t>
            </a: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precision    recall  f1-score   support</a:t>
            </a:r>
          </a:p>
          <a:p>
            <a:pPr algn="l">
              <a:lnSpc>
                <a:spcPts val="3765"/>
              </a:lnSpc>
            </a:pP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benign               0.5738    0.4752    0.5199      1938</a:t>
            </a: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malignant            0.8060    0.8607    0.8325      4910</a:t>
            </a:r>
          </a:p>
          <a:p>
            <a:pPr algn="l">
              <a:lnSpc>
                <a:spcPts val="3765"/>
              </a:lnSpc>
            </a:pP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accuracy                         0.7516      6848</a:t>
            </a: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macro avg          0.6899    0.6680    0.6762      6848</a:t>
            </a:r>
          </a:p>
          <a:p>
            <a:pPr algn="l">
              <a:lnSpc>
                <a:spcPts val="3765"/>
              </a:lnSpc>
            </a:pPr>
            <a:r>
              <a:rPr lang="en-US" sz="2689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weighted avg        0.7403    0.7516    0.7440      6848</a:t>
            </a:r>
          </a:p>
          <a:p>
            <a:pPr algn="l">
              <a:lnSpc>
                <a:spcPts val="3765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4043" y="1279121"/>
            <a:ext cx="4060580" cy="3911368"/>
          </a:xfrm>
          <a:custGeom>
            <a:avLst/>
            <a:gdLst/>
            <a:ahLst/>
            <a:cxnLst/>
            <a:rect r="r" b="b" t="t" l="l"/>
            <a:pathLst>
              <a:path h="3911368" w="4060580">
                <a:moveTo>
                  <a:pt x="0" y="0"/>
                </a:moveTo>
                <a:lnTo>
                  <a:pt x="4060580" y="0"/>
                </a:lnTo>
                <a:lnTo>
                  <a:pt x="4060580" y="3911368"/>
                </a:lnTo>
                <a:lnTo>
                  <a:pt x="0" y="3911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7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8937" y="5418186"/>
            <a:ext cx="6045451" cy="4481874"/>
          </a:xfrm>
          <a:custGeom>
            <a:avLst/>
            <a:gdLst/>
            <a:ahLst/>
            <a:cxnLst/>
            <a:rect r="r" b="b" t="t" l="l"/>
            <a:pathLst>
              <a:path h="4481874" w="6045451">
                <a:moveTo>
                  <a:pt x="0" y="0"/>
                </a:moveTo>
                <a:lnTo>
                  <a:pt x="6045452" y="0"/>
                </a:lnTo>
                <a:lnTo>
                  <a:pt x="6045452" y="4481875"/>
                </a:lnTo>
                <a:lnTo>
                  <a:pt x="0" y="44818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19" t="0" r="-586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0948" y="360601"/>
            <a:ext cx="9667989" cy="94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2"/>
              </a:lnSpc>
            </a:pPr>
            <a:r>
              <a:rPr lang="en-US" sz="672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0797" y="465438"/>
            <a:ext cx="4662701" cy="81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434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RESNET50</a:t>
            </a:r>
            <a:r>
              <a:rPr lang="en-US" sz="434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68132" y="1734858"/>
            <a:ext cx="5999879" cy="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Accuracy: 75.13%, AUC: 0.8458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6483" y="8190652"/>
            <a:ext cx="10089660" cy="160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Specificity: 1.0000, Sensitivity: 0.0000, AUC: 0.8458</a:t>
            </a: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set: Average loss: 0.0615, Accuracy: 5147/6851 (75.13%)</a:t>
            </a:r>
          </a:p>
          <a:p>
            <a:pPr algn="ctr">
              <a:lnSpc>
                <a:spcPts val="3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342" r="0" b="0"/>
          <a:stretch>
            <a:fillRect/>
          </a:stretch>
        </p:blipFill>
        <p:spPr>
          <a:xfrm flipH="false" flipV="false" rot="0">
            <a:off x="1490833" y="1481938"/>
            <a:ext cx="15306335" cy="83219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30948" y="360601"/>
            <a:ext cx="9667989" cy="94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2"/>
              </a:lnSpc>
            </a:pPr>
            <a:r>
              <a:rPr lang="en-US" sz="672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9387" y="4245928"/>
            <a:ext cx="9049226" cy="187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4210" y="3376717"/>
            <a:ext cx="5397494" cy="6910283"/>
          </a:xfrm>
          <a:custGeom>
            <a:avLst/>
            <a:gdLst/>
            <a:ahLst/>
            <a:cxnLst/>
            <a:rect r="r" b="b" t="t" l="l"/>
            <a:pathLst>
              <a:path h="6910283" w="5397494">
                <a:moveTo>
                  <a:pt x="0" y="0"/>
                </a:moveTo>
                <a:lnTo>
                  <a:pt x="5397494" y="0"/>
                </a:lnTo>
                <a:lnTo>
                  <a:pt x="5397494" y="6910283"/>
                </a:lnTo>
                <a:lnTo>
                  <a:pt x="0" y="6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1" t="0" r="-241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271" y="509649"/>
            <a:ext cx="12244578" cy="111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785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271" y="2202094"/>
            <a:ext cx="12476425" cy="705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Objective:</a:t>
            </a:r>
          </a:p>
          <a:p>
            <a:pPr algn="just" marL="663162" indent="-331581" lvl="1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Develop an AI-based model for detecting breast cancer using MRI images.</a:t>
            </a:r>
          </a:p>
          <a:p>
            <a:pPr algn="just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Goal:</a:t>
            </a:r>
          </a:p>
          <a:p>
            <a:pPr algn="just" marL="663162" indent="-331581" lvl="1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Assist radiologists in early diagnosis with accurate predictions.</a:t>
            </a:r>
          </a:p>
          <a:p>
            <a:pPr algn="just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Approach:</a:t>
            </a:r>
          </a:p>
          <a:p>
            <a:pPr algn="just" marL="663162" indent="-331581" lvl="1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Use deep learning techniques, including VGG16 and ResNet architectures.</a:t>
            </a:r>
          </a:p>
          <a:p>
            <a:pPr algn="just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Scope:</a:t>
            </a:r>
          </a:p>
          <a:p>
            <a:pPr algn="just" marL="663162" indent="-331581" lvl="1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 collection, preprocessing, model development, and evaluation.</a:t>
            </a:r>
          </a:p>
          <a:p>
            <a:pPr algn="just" marL="663162" indent="-331581" lvl="1">
              <a:lnSpc>
                <a:spcPts val="4300"/>
              </a:lnSpc>
              <a:buFont typeface="Arial"/>
              <a:buChar char="•"/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19" y="2476583"/>
            <a:ext cx="6680796" cy="6808455"/>
          </a:xfrm>
          <a:custGeom>
            <a:avLst/>
            <a:gdLst/>
            <a:ahLst/>
            <a:cxnLst/>
            <a:rect r="r" b="b" t="t" l="l"/>
            <a:pathLst>
              <a:path h="6808455" w="6680796">
                <a:moveTo>
                  <a:pt x="0" y="0"/>
                </a:moveTo>
                <a:lnTo>
                  <a:pt x="6680796" y="0"/>
                </a:lnTo>
                <a:lnTo>
                  <a:pt x="6680796" y="6808454"/>
                </a:lnTo>
                <a:lnTo>
                  <a:pt x="0" y="680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2093322" y="5087959"/>
            <a:ext cx="9619334" cy="3487008"/>
          </a:xfrm>
          <a:custGeom>
            <a:avLst/>
            <a:gdLst/>
            <a:ahLst/>
            <a:cxnLst/>
            <a:rect r="r" b="b" t="t" l="l"/>
            <a:pathLst>
              <a:path h="3487008" w="9619334">
                <a:moveTo>
                  <a:pt x="0" y="0"/>
                </a:moveTo>
                <a:lnTo>
                  <a:pt x="9619334" y="0"/>
                </a:lnTo>
                <a:lnTo>
                  <a:pt x="9619334" y="3487009"/>
                </a:lnTo>
                <a:lnTo>
                  <a:pt x="0" y="3487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21295" y="502796"/>
            <a:ext cx="7181950" cy="243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</a:pPr>
            <a:r>
              <a:rPr lang="en-US" sz="936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9575" y="3233541"/>
            <a:ext cx="11533093" cy="605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0241" indent="-310121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Breast cancer is a leading cause of cancer-related deaths among women globally.</a:t>
            </a:r>
          </a:p>
          <a:p>
            <a:pPr algn="just" marL="620241" indent="-310121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Early detection through imaging techniques like MRI can significantly improve prognosis and treatment outcomes.</a:t>
            </a:r>
          </a:p>
          <a:p>
            <a:pPr algn="just" marL="620241" indent="-310121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Manual classification of MRI images is time-consuming and prone to errors.</a:t>
            </a:r>
          </a:p>
          <a:p>
            <a:pPr algn="just">
              <a:lnSpc>
                <a:spcPts val="4021"/>
              </a:lnSpc>
            </a:p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The Tumor Trace project aims to develop an AI-based model for detecting breast cancer using MRI images. By leveraging deep learning techniques, the goal is to provide accurate predictions to assist radiologists in early diagnosis.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66041" y="914216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035" y="1877287"/>
            <a:ext cx="17873965" cy="784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sz="3621" spc="-3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Workflow: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 Collection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 Preprocessing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Model Development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Model Evaluation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</a:p>
          <a:p>
            <a:pPr algn="l">
              <a:lnSpc>
                <a:spcPts val="6301"/>
              </a:lnSpc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Tools and Techniques: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Python, TensorFlow/Keras, PyTorch, Scikit-Learn, Gradio</a:t>
            </a:r>
          </a:p>
          <a:p>
            <a:pPr algn="l">
              <a:lnSpc>
                <a:spcPts val="3389"/>
              </a:lnSpc>
              <a:spcBef>
                <a:spcPct val="0"/>
              </a:spcBef>
            </a:pPr>
          </a:p>
          <a:p>
            <a:pPr algn="l">
              <a:lnSpc>
                <a:spcPts val="5613"/>
              </a:lnSpc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Approach:</a:t>
            </a:r>
          </a:p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62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Utilize deep learning models, data augmentation, and advanced evaluation metrics.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72457" y="2609214"/>
            <a:ext cx="4191496" cy="5400913"/>
          </a:xfrm>
          <a:custGeom>
            <a:avLst/>
            <a:gdLst/>
            <a:ahLst/>
            <a:cxnLst/>
            <a:rect r="r" b="b" t="t" l="l"/>
            <a:pathLst>
              <a:path h="5400913" w="4191496">
                <a:moveTo>
                  <a:pt x="0" y="0"/>
                </a:moveTo>
                <a:lnTo>
                  <a:pt x="4191496" y="0"/>
                </a:lnTo>
                <a:lnTo>
                  <a:pt x="4191496" y="5400913"/>
                </a:lnTo>
                <a:lnTo>
                  <a:pt x="0" y="5400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15003" y="495846"/>
            <a:ext cx="10654596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60600" y="5537827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2"/>
                </a:lnTo>
                <a:lnTo>
                  <a:pt x="0" y="640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0786" y="448320"/>
            <a:ext cx="9867807" cy="215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0"/>
              </a:lnSpc>
            </a:pPr>
            <a:r>
              <a:rPr lang="en-US" b="true" sz="829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Collection and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9595" y="2988914"/>
            <a:ext cx="13040359" cy="679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344" indent="-299172" lvl="1">
              <a:lnSpc>
                <a:spcPts val="3879"/>
              </a:lnSpc>
              <a:buFont typeface="Arial"/>
              <a:buChar char="•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Dataset: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MRI images labeled as malignant or benign.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Source: [Specify the source or database]</a:t>
            </a:r>
          </a:p>
          <a:p>
            <a:pPr algn="just">
              <a:lnSpc>
                <a:spcPts val="3879"/>
              </a:lnSpc>
            </a:pPr>
          </a:p>
          <a:p>
            <a:pPr algn="just" marL="598344" indent="-299172" lvl="1">
              <a:lnSpc>
                <a:spcPts val="3879"/>
              </a:lnSpc>
              <a:buFont typeface="Arial"/>
              <a:buChar char="•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Preprocessing Steps: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Grayscale Conversion: Convert images to grayscale.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Resizing: Resize images to a standard dimension (e.g., 224x224).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Normalization: Normalize pixel values to a range suitable for neural network input.</a:t>
            </a:r>
          </a:p>
          <a:p>
            <a:pPr algn="just" marL="1196687" indent="-398896" lvl="2">
              <a:lnSpc>
                <a:spcPts val="3879"/>
              </a:lnSpc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Augmentation: Apply techniques such as rotation and flipping to augment the dataset.</a:t>
            </a:r>
          </a:p>
          <a:p>
            <a:pPr algn="just" marL="1196687" indent="-398896" lvl="2">
              <a:lnSpc>
                <a:spcPts val="3879"/>
              </a:lnSpc>
              <a:spcBef>
                <a:spcPct val="0"/>
              </a:spcBef>
              <a:buFont typeface="Arial"/>
              <a:buChar char="⚬"/>
            </a:pPr>
            <a:r>
              <a:rPr lang="en-US" sz="277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Handling Class Imbalance: Use techniques like oversampling, undersampling, and class weights.</a:t>
            </a:r>
          </a:p>
          <a:p>
            <a:pPr algn="just">
              <a:lnSpc>
                <a:spcPts val="38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7854"/>
            <a:ext cx="7694388" cy="230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4"/>
              </a:lnSpc>
            </a:pPr>
            <a:r>
              <a:rPr lang="en-US" sz="885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</a:t>
            </a:r>
          </a:p>
          <a:p>
            <a:pPr algn="l">
              <a:lnSpc>
                <a:spcPts val="8234"/>
              </a:lnSpc>
            </a:pPr>
            <a:r>
              <a:rPr lang="en-US" sz="885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183" y="2847060"/>
            <a:ext cx="13231322" cy="812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Models: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VGG16: A convolutional neural network with 16 layers.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ResNet18: A deeper architecture with residual learning for improved training.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ResNet50: An even deeper architecture for better performance.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Development: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Initialize pre-trained models.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Fine-tune on breast cancer dataset.</a:t>
            </a:r>
          </a:p>
          <a:p>
            <a:pPr algn="just" marL="1163542" indent="-387847" lvl="2">
              <a:lnSpc>
                <a:spcPts val="3772"/>
              </a:lnSpc>
              <a:buFont typeface="Arial"/>
              <a:buChar char="⚬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and validate models.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Visuals:</a:t>
            </a:r>
          </a:p>
          <a:p>
            <a:pPr algn="just" marL="581771" indent="-29088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Diagrams of the VGG16, ResNet18, and ResNet50 architectures.</a:t>
            </a:r>
          </a:p>
          <a:p>
            <a:pPr algn="just" marL="581771" indent="-29088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Example code snippets for model initialization and training.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1273" y="555613"/>
            <a:ext cx="12422945" cy="127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3"/>
              </a:lnSpc>
            </a:pPr>
            <a:r>
              <a:rPr lang="en-US" sz="903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Evaluation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5952" y="2327593"/>
            <a:ext cx="13855128" cy="772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Accuracy: P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ercentage of correct predictions.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Precision: Ability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 of the model to avoid false positives.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Recall: Ability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 of the model to identify actual positive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cases (sensitivity).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F1 Score: Harmonic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 mean of precision and recall.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AUC (Area Under Curve): Measures how well the mod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el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distinguishes between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 benign and malignant tumors.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Confusion Matrix: Table that helps you understand the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performance of your classification. It shows the counts</a:t>
            </a:r>
          </a:p>
          <a:p>
            <a:pPr algn="just" marL="637034" indent="-318517" lvl="1">
              <a:lnSpc>
                <a:spcPts val="5163"/>
              </a:lnSpc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of true positives, true negatives, false positiv</a:t>
            </a: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es, and</a:t>
            </a:r>
          </a:p>
          <a:p>
            <a:pPr algn="just" marL="637034" indent="-318517" lvl="1">
              <a:lnSpc>
                <a:spcPts val="5163"/>
              </a:lnSpc>
              <a:spcBef>
                <a:spcPct val="0"/>
              </a:spcBef>
              <a:buFont typeface="Arial"/>
              <a:buChar char="•"/>
            </a:pPr>
            <a:r>
              <a:rPr lang="en-US" sz="2950" spc="10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false negatives.</a:t>
            </a:r>
          </a:p>
          <a:p>
            <a:pPr algn="just">
              <a:lnSpc>
                <a:spcPts val="413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6200" y="427276"/>
            <a:ext cx="4603100" cy="1111127"/>
          </a:xfrm>
          <a:custGeom>
            <a:avLst/>
            <a:gdLst/>
            <a:ahLst/>
            <a:cxnLst/>
            <a:rect r="r" b="b" t="t" l="l"/>
            <a:pathLst>
              <a:path h="1111127" w="4603100">
                <a:moveTo>
                  <a:pt x="0" y="0"/>
                </a:moveTo>
                <a:lnTo>
                  <a:pt x="4603100" y="0"/>
                </a:lnTo>
                <a:lnTo>
                  <a:pt x="4603100" y="1111127"/>
                </a:lnTo>
                <a:lnTo>
                  <a:pt x="0" y="111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484" y="1405801"/>
            <a:ext cx="4230464" cy="4130910"/>
          </a:xfrm>
          <a:custGeom>
            <a:avLst/>
            <a:gdLst/>
            <a:ahLst/>
            <a:cxnLst/>
            <a:rect r="r" b="b" t="t" l="l"/>
            <a:pathLst>
              <a:path h="4130910" w="4230464">
                <a:moveTo>
                  <a:pt x="0" y="0"/>
                </a:moveTo>
                <a:lnTo>
                  <a:pt x="4230464" y="0"/>
                </a:lnTo>
                <a:lnTo>
                  <a:pt x="4230464" y="4130910"/>
                </a:lnTo>
                <a:lnTo>
                  <a:pt x="0" y="4130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94" t="0" r="-89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484" y="5641486"/>
            <a:ext cx="5754130" cy="4286550"/>
          </a:xfrm>
          <a:custGeom>
            <a:avLst/>
            <a:gdLst/>
            <a:ahLst/>
            <a:cxnLst/>
            <a:rect r="r" b="b" t="t" l="l"/>
            <a:pathLst>
              <a:path h="4286550" w="5754130">
                <a:moveTo>
                  <a:pt x="0" y="0"/>
                </a:moveTo>
                <a:lnTo>
                  <a:pt x="5754131" y="0"/>
                </a:lnTo>
                <a:lnTo>
                  <a:pt x="5754131" y="4286550"/>
                </a:lnTo>
                <a:lnTo>
                  <a:pt x="0" y="4286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99" t="0" r="-1034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0948" y="360601"/>
            <a:ext cx="9667989" cy="94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2"/>
              </a:lnSpc>
            </a:pPr>
            <a:r>
              <a:rPr lang="en-US" sz="672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8422" y="472491"/>
            <a:ext cx="3940525" cy="81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434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VGG16 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7600" y="1734858"/>
            <a:ext cx="6072019" cy="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Accuracy: 73.64%, AUC: 0.8257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51277" y="2346677"/>
            <a:ext cx="9809847" cy="543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1"/>
              </a:lnSpc>
            </a:pPr>
          </a:p>
          <a:p>
            <a:pPr algn="ctr">
              <a:lnSpc>
                <a:spcPts val="4263"/>
              </a:lnSpc>
            </a:pPr>
            <a:r>
              <a:rPr lang="en-US" sz="3045" b="true">
                <a:solidFill>
                  <a:srgbClr val="FBFDFE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of Test :</a:t>
            </a:r>
          </a:p>
          <a:p>
            <a:pPr algn="ctr">
              <a:lnSpc>
                <a:spcPts val="4263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precision    recall  f1-score   support</a:t>
            </a:r>
          </a:p>
          <a:p>
            <a:pPr algn="l">
              <a:lnSpc>
                <a:spcPts val="3511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benign            0.5571    0.3400    0.4223      1938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malignant         0.7742    0.8933    0.8295      4910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accuracy                          0.7367      6848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macro avg        0.6656    0.6167    0.6259      6848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weighted avg      0.7128    0.7367    0.7143      6848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016483" y="8190652"/>
            <a:ext cx="10089660" cy="160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Specificity: 1.0000, Sensitivity: 0.0000, AUC: 0.8257</a:t>
            </a: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set: Average loss: 0.0774, Accuracy: 5045/6851 (73.64%)</a:t>
            </a:r>
          </a:p>
          <a:p>
            <a:pPr algn="ctr">
              <a:lnSpc>
                <a:spcPts val="3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56200" y="274876"/>
            <a:ext cx="4904923" cy="1183983"/>
          </a:xfrm>
          <a:custGeom>
            <a:avLst/>
            <a:gdLst/>
            <a:ahLst/>
            <a:cxnLst/>
            <a:rect r="r" b="b" t="t" l="l"/>
            <a:pathLst>
              <a:path h="1183983" w="4904923">
                <a:moveTo>
                  <a:pt x="0" y="0"/>
                </a:moveTo>
                <a:lnTo>
                  <a:pt x="4904923" y="0"/>
                </a:lnTo>
                <a:lnTo>
                  <a:pt x="4904923" y="1183983"/>
                </a:lnTo>
                <a:lnTo>
                  <a:pt x="0" y="1183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484" y="1303806"/>
            <a:ext cx="4475396" cy="4223483"/>
          </a:xfrm>
          <a:custGeom>
            <a:avLst/>
            <a:gdLst/>
            <a:ahLst/>
            <a:cxnLst/>
            <a:rect r="r" b="b" t="t" l="l"/>
            <a:pathLst>
              <a:path h="4223483" w="4475396">
                <a:moveTo>
                  <a:pt x="0" y="0"/>
                </a:moveTo>
                <a:lnTo>
                  <a:pt x="4475396" y="0"/>
                </a:lnTo>
                <a:lnTo>
                  <a:pt x="4475396" y="4223483"/>
                </a:lnTo>
                <a:lnTo>
                  <a:pt x="0" y="4223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65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434" y="5742283"/>
            <a:ext cx="5706955" cy="4279962"/>
          </a:xfrm>
          <a:custGeom>
            <a:avLst/>
            <a:gdLst/>
            <a:ahLst/>
            <a:cxnLst/>
            <a:rect r="r" b="b" t="t" l="l"/>
            <a:pathLst>
              <a:path h="4279962" w="5706955">
                <a:moveTo>
                  <a:pt x="0" y="0"/>
                </a:moveTo>
                <a:lnTo>
                  <a:pt x="5706956" y="0"/>
                </a:lnTo>
                <a:lnTo>
                  <a:pt x="5706956" y="4279962"/>
                </a:lnTo>
                <a:lnTo>
                  <a:pt x="0" y="4279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03" t="0" r="-1110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0948" y="360601"/>
            <a:ext cx="9667989" cy="94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2"/>
              </a:lnSpc>
            </a:pPr>
            <a:r>
              <a:rPr lang="en-US" sz="672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98422" y="413923"/>
            <a:ext cx="4360878" cy="81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434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RESNET18</a:t>
            </a:r>
            <a:r>
              <a:rPr lang="en-US" sz="434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1680" y="1734858"/>
            <a:ext cx="6128388" cy="5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Accuracy: 74.68%, AUC: 0.8305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1277" y="2233905"/>
            <a:ext cx="9809847" cy="538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</a:p>
          <a:p>
            <a:pPr algn="ctr">
              <a:lnSpc>
                <a:spcPts val="3791"/>
              </a:lnSpc>
            </a:pPr>
            <a:r>
              <a:rPr lang="en-US" sz="2708" b="true">
                <a:solidFill>
                  <a:srgbClr val="FBFDFE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of Test :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                    precision    recall  f1-score   support</a:t>
            </a:r>
          </a:p>
          <a:p>
            <a:pPr algn="l">
              <a:lnSpc>
                <a:spcPts val="3511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  benign          0.5936    0.3369    0.4299      1938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malignant       0.7764    0.9090    0.8375      4910</a:t>
            </a:r>
          </a:p>
          <a:p>
            <a:pPr algn="l">
              <a:lnSpc>
                <a:spcPts val="3511"/>
              </a:lnSpc>
            </a:pP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 accuracy                         0.7471      6848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   macro avg      0.6850    0.6230    0.6337      6848</a:t>
            </a:r>
          </a:p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BFDFE"/>
                </a:solidFill>
                <a:latin typeface="Poppins"/>
                <a:ea typeface="Poppins"/>
                <a:cs typeface="Poppins"/>
                <a:sym typeface="Poppins"/>
              </a:rPr>
              <a:t>weighted avg     0.7247    0.7471    0.7221      6848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169640" y="8063630"/>
            <a:ext cx="10089660" cy="160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Specificity: 1.0000, Sensitivity: 0.0000, AUC: 0.8305</a:t>
            </a: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set: Average loss: 0.0834, Accuracy: 5116/6851 (74.68%)</a:t>
            </a:r>
          </a:p>
          <a:p>
            <a:pPr algn="ctr">
              <a:lnSpc>
                <a:spcPts val="3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DAGXrbMEHNs</dc:identifier>
  <dcterms:modified xsi:type="dcterms:W3CDTF">2011-08-01T06:04:30Z</dcterms:modified>
  <cp:revision>1</cp:revision>
  <dc:title>Purple and Pink Gradient Futuristic Artificial Intelligence Presentation</dc:title>
</cp:coreProperties>
</file>